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0" r:id="rId2"/>
  </p:sldMasterIdLst>
  <p:sldIdLst>
    <p:sldId id="256" r:id="rId3"/>
    <p:sldId id="257" r:id="rId4"/>
    <p:sldId id="258" r:id="rId5"/>
    <p:sldId id="259" r:id="rId6"/>
    <p:sldId id="260"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2532" name="Rectangle 4"/>
          <p:cNvSpPr>
            <a:spLocks noGrp="1" noChangeArrowheads="1"/>
          </p:cNvSpPr>
          <p:nvPr>
            <p:ph type="dt" sz="half" idx="2"/>
          </p:nvPr>
        </p:nvSpPr>
        <p:spPr/>
        <p:txBody>
          <a:bodyPr/>
          <a:lstStyle>
            <a:lvl1pPr>
              <a:defRPr/>
            </a:lvl1pPr>
          </a:lstStyle>
          <a:p>
            <a:fld id="{BEF79297-4CCE-4440-92F6-540A06128614}" type="datetimeFigureOut">
              <a:rPr lang="id-ID" smtClean="0"/>
              <a:t>11/09/2013</a:t>
            </a:fld>
            <a:endParaRPr lang="id-ID"/>
          </a:p>
        </p:txBody>
      </p:sp>
      <p:sp>
        <p:nvSpPr>
          <p:cNvPr id="22533" name="Rectangle 5"/>
          <p:cNvSpPr>
            <a:spLocks noGrp="1" noChangeArrowheads="1"/>
          </p:cNvSpPr>
          <p:nvPr>
            <p:ph type="ftr" sz="quarter" idx="3"/>
          </p:nvPr>
        </p:nvSpPr>
        <p:spPr/>
        <p:txBody>
          <a:bodyPr/>
          <a:lstStyle>
            <a:lvl1pPr>
              <a:defRPr/>
            </a:lvl1pPr>
          </a:lstStyle>
          <a:p>
            <a:endParaRPr lang="id-ID"/>
          </a:p>
        </p:txBody>
      </p:sp>
      <p:sp>
        <p:nvSpPr>
          <p:cNvPr id="22534" name="Rectangle 6"/>
          <p:cNvSpPr>
            <a:spLocks noGrp="1" noChangeArrowheads="1"/>
          </p:cNvSpPr>
          <p:nvPr>
            <p:ph type="sldNum" sz="quarter" idx="4"/>
          </p:nvPr>
        </p:nvSpPr>
        <p:spPr/>
        <p:txBody>
          <a:bodyPr/>
          <a:lstStyle>
            <a:lvl1pPr>
              <a:defRPr/>
            </a:lvl1pPr>
          </a:lstStyle>
          <a:p>
            <a:fld id="{2D52BF5E-3B10-4932-BFDD-5A2C8CE0B937}" type="slidenum">
              <a:rPr lang="id-ID" smtClean="0"/>
              <a:t>‹#›</a:t>
            </a:fld>
            <a:endParaRPr lang="id-ID"/>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584587931"/>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747804794"/>
      </p:ext>
    </p:extLst>
  </p:cSld>
  <p:clrMapOvr>
    <a:masterClrMapping/>
  </p:clrMapOvr>
  <p:transition spd="slow">
    <p:cove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0CCE7895-6A0D-4116-B729-DA096776415E}" type="slidenum">
              <a:rPr lang="en-US"/>
              <a:pPr/>
              <a:t>‹#›</a:t>
            </a:fld>
            <a:endParaRPr lang="en-US"/>
          </a:p>
        </p:txBody>
      </p:sp>
    </p:spTree>
  </p:cSld>
  <p:clrMapOvr>
    <a:masterClrMapping/>
  </p:clrMapOvr>
  <p:transition spd="slow">
    <p:cove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98587A-BCBE-4316-81CE-C34D3BBDA13B}" type="slidenum">
              <a:rPr lang="en-US"/>
              <a:pPr/>
              <a:t>‹#›</a:t>
            </a:fld>
            <a:endParaRPr lang="en-US"/>
          </a:p>
        </p:txBody>
      </p:sp>
    </p:spTree>
    <p:extLst>
      <p:ext uri="{BB962C8B-B14F-4D97-AF65-F5344CB8AC3E}">
        <p14:creationId xmlns:p14="http://schemas.microsoft.com/office/powerpoint/2010/main" val="1004715976"/>
      </p:ext>
    </p:extLst>
  </p:cSld>
  <p:clrMapOvr>
    <a:masterClrMapping/>
  </p:clrMapOvr>
  <p:transition spd="slow">
    <p:cove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5B7BF63-4ADD-4982-A5F5-FC761822179D}" type="slidenum">
              <a:rPr lang="en-US"/>
              <a:pPr/>
              <a:t>‹#›</a:t>
            </a:fld>
            <a:endParaRPr lang="en-US"/>
          </a:p>
        </p:txBody>
      </p:sp>
    </p:spTree>
    <p:extLst>
      <p:ext uri="{BB962C8B-B14F-4D97-AF65-F5344CB8AC3E}">
        <p14:creationId xmlns:p14="http://schemas.microsoft.com/office/powerpoint/2010/main" val="3089340297"/>
      </p:ext>
    </p:extLst>
  </p:cSld>
  <p:clrMapOvr>
    <a:masterClrMapping/>
  </p:clrMapOvr>
  <p:transition spd="slow">
    <p:cove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196C5C2-4559-42D5-9884-05854566734D}" type="slidenum">
              <a:rPr lang="en-US"/>
              <a:pPr/>
              <a:t>‹#›</a:t>
            </a:fld>
            <a:endParaRPr lang="en-US"/>
          </a:p>
        </p:txBody>
      </p:sp>
    </p:spTree>
    <p:extLst>
      <p:ext uri="{BB962C8B-B14F-4D97-AF65-F5344CB8AC3E}">
        <p14:creationId xmlns:p14="http://schemas.microsoft.com/office/powerpoint/2010/main" val="1452507109"/>
      </p:ext>
    </p:extLst>
  </p:cSld>
  <p:clrMapOvr>
    <a:masterClrMapping/>
  </p:clrMapOvr>
  <p:transition spd="slow">
    <p:cov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30BA66-D28B-4D69-B6B5-9BBAC6BDBBA0}" type="slidenum">
              <a:rPr lang="en-US"/>
              <a:pPr/>
              <a:t>‹#›</a:t>
            </a:fld>
            <a:endParaRPr lang="en-US"/>
          </a:p>
        </p:txBody>
      </p:sp>
    </p:spTree>
    <p:extLst>
      <p:ext uri="{BB962C8B-B14F-4D97-AF65-F5344CB8AC3E}">
        <p14:creationId xmlns:p14="http://schemas.microsoft.com/office/powerpoint/2010/main" val="3539747609"/>
      </p:ext>
    </p:extLst>
  </p:cSld>
  <p:clrMapOvr>
    <a:masterClrMapping/>
  </p:clrMapOvr>
  <p:transition spd="slow">
    <p:cove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AC41741-400C-41B1-8066-BD8C40A53F35}" type="slidenum">
              <a:rPr lang="en-US"/>
              <a:pPr/>
              <a:t>‹#›</a:t>
            </a:fld>
            <a:endParaRPr lang="en-US"/>
          </a:p>
        </p:txBody>
      </p:sp>
    </p:spTree>
    <p:extLst>
      <p:ext uri="{BB962C8B-B14F-4D97-AF65-F5344CB8AC3E}">
        <p14:creationId xmlns:p14="http://schemas.microsoft.com/office/powerpoint/2010/main" val="4178739964"/>
      </p:ext>
    </p:extLst>
  </p:cSld>
  <p:clrMapOvr>
    <a:masterClrMapping/>
  </p:clrMapOvr>
  <p:transition spd="slow">
    <p:cove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AA9A4C-A6CA-4399-9FCD-EB562F451A3B}" type="slidenum">
              <a:rPr lang="en-US"/>
              <a:pPr/>
              <a:t>‹#›</a:t>
            </a:fld>
            <a:endParaRPr lang="en-US"/>
          </a:p>
        </p:txBody>
      </p:sp>
    </p:spTree>
    <p:extLst>
      <p:ext uri="{BB962C8B-B14F-4D97-AF65-F5344CB8AC3E}">
        <p14:creationId xmlns:p14="http://schemas.microsoft.com/office/powerpoint/2010/main" val="833209184"/>
      </p:ext>
    </p:extLst>
  </p:cSld>
  <p:clrMapOvr>
    <a:masterClrMapping/>
  </p:clrMapOvr>
  <p:transition spd="slow">
    <p:cove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FEF948-2A0D-4DF8-BB49-DC8886FF72CD}" type="slidenum">
              <a:rPr lang="en-US"/>
              <a:pPr/>
              <a:t>‹#›</a:t>
            </a:fld>
            <a:endParaRPr lang="en-US"/>
          </a:p>
        </p:txBody>
      </p:sp>
    </p:spTree>
    <p:extLst>
      <p:ext uri="{BB962C8B-B14F-4D97-AF65-F5344CB8AC3E}">
        <p14:creationId xmlns:p14="http://schemas.microsoft.com/office/powerpoint/2010/main" val="1934630676"/>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3009721595"/>
      </p:ext>
    </p:extLst>
  </p:cSld>
  <p:clrMapOvr>
    <a:masterClrMapping/>
  </p:clrMapOvr>
  <p:transition spd="slow">
    <p:cove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48D3B7-6827-4239-828D-25722C0E3623}" type="slidenum">
              <a:rPr lang="en-US"/>
              <a:pPr/>
              <a:t>‹#›</a:t>
            </a:fld>
            <a:endParaRPr lang="en-US"/>
          </a:p>
        </p:txBody>
      </p:sp>
    </p:spTree>
    <p:extLst>
      <p:ext uri="{BB962C8B-B14F-4D97-AF65-F5344CB8AC3E}">
        <p14:creationId xmlns:p14="http://schemas.microsoft.com/office/powerpoint/2010/main" val="3098332223"/>
      </p:ext>
    </p:extLst>
  </p:cSld>
  <p:clrMapOvr>
    <a:masterClrMapping/>
  </p:clrMapOvr>
  <p:transition spd="slow">
    <p:cove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55DF52-9341-48A5-89E9-0233A7D1684E}" type="slidenum">
              <a:rPr lang="en-US"/>
              <a:pPr/>
              <a:t>‹#›</a:t>
            </a:fld>
            <a:endParaRPr lang="en-US"/>
          </a:p>
        </p:txBody>
      </p:sp>
    </p:spTree>
    <p:extLst>
      <p:ext uri="{BB962C8B-B14F-4D97-AF65-F5344CB8AC3E}">
        <p14:creationId xmlns:p14="http://schemas.microsoft.com/office/powerpoint/2010/main" val="682220968"/>
      </p:ext>
    </p:extLst>
  </p:cSld>
  <p:clrMapOvr>
    <a:masterClrMapping/>
  </p:clrMapOvr>
  <p:transition spd="slow">
    <p:cove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48E4FF-F849-46DC-BF00-8C21045D2D17}" type="slidenum">
              <a:rPr lang="en-US"/>
              <a:pPr/>
              <a:t>‹#›</a:t>
            </a:fld>
            <a:endParaRPr lang="en-US"/>
          </a:p>
        </p:txBody>
      </p:sp>
    </p:spTree>
    <p:extLst>
      <p:ext uri="{BB962C8B-B14F-4D97-AF65-F5344CB8AC3E}">
        <p14:creationId xmlns:p14="http://schemas.microsoft.com/office/powerpoint/2010/main" val="798600817"/>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5" name="Footer Placeholder 4"/>
          <p:cNvSpPr>
            <a:spLocks noGrp="1"/>
          </p:cNvSpPr>
          <p:nvPr>
            <p:ph type="ftr" sz="quarter" idx="11"/>
          </p:nvPr>
        </p:nvSpPr>
        <p:spPr/>
        <p:txBody>
          <a:bodyPr/>
          <a:lstStyle>
            <a:lvl1pPr>
              <a:defRPr/>
            </a:lvl1pPr>
          </a:lstStyle>
          <a:p>
            <a:endParaRPr lang="id-ID"/>
          </a:p>
        </p:txBody>
      </p:sp>
      <p:sp>
        <p:nvSpPr>
          <p:cNvPr id="6" name="Slide Number Placeholder 5"/>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2802429390"/>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66366551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8" name="Footer Placeholder 7"/>
          <p:cNvSpPr>
            <a:spLocks noGrp="1"/>
          </p:cNvSpPr>
          <p:nvPr>
            <p:ph type="ftr" sz="quarter" idx="11"/>
          </p:nvPr>
        </p:nvSpPr>
        <p:spPr/>
        <p:txBody>
          <a:bodyPr/>
          <a:lstStyle>
            <a:lvl1pPr>
              <a:defRPr/>
            </a:lvl1pPr>
          </a:lstStyle>
          <a:p>
            <a:endParaRPr lang="id-ID"/>
          </a:p>
        </p:txBody>
      </p:sp>
      <p:sp>
        <p:nvSpPr>
          <p:cNvPr id="9" name="Slide Number Placeholder 8"/>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1373162214"/>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4" name="Footer Placeholder 3"/>
          <p:cNvSpPr>
            <a:spLocks noGrp="1"/>
          </p:cNvSpPr>
          <p:nvPr>
            <p:ph type="ftr" sz="quarter" idx="11"/>
          </p:nvPr>
        </p:nvSpPr>
        <p:spPr/>
        <p:txBody>
          <a:bodyPr/>
          <a:lstStyle>
            <a:lvl1pPr>
              <a:defRPr/>
            </a:lvl1pPr>
          </a:lstStyle>
          <a:p>
            <a:endParaRPr lang="id-ID"/>
          </a:p>
        </p:txBody>
      </p:sp>
      <p:sp>
        <p:nvSpPr>
          <p:cNvPr id="5" name="Slide Number Placeholder 4"/>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298542707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3" name="Footer Placeholder 2"/>
          <p:cNvSpPr>
            <a:spLocks noGrp="1"/>
          </p:cNvSpPr>
          <p:nvPr>
            <p:ph type="ftr" sz="quarter" idx="11"/>
          </p:nvPr>
        </p:nvSpPr>
        <p:spPr/>
        <p:txBody>
          <a:bodyPr/>
          <a:lstStyle>
            <a:lvl1pPr>
              <a:defRPr/>
            </a:lvl1pPr>
          </a:lstStyle>
          <a:p>
            <a:endParaRPr lang="id-ID"/>
          </a:p>
        </p:txBody>
      </p:sp>
      <p:sp>
        <p:nvSpPr>
          <p:cNvPr id="4" name="Slide Number Placeholder 3"/>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165280519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8575595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BEF79297-4CCE-4440-92F6-540A06128614}" type="datetimeFigureOut">
              <a:rPr lang="id-ID" smtClean="0"/>
              <a:t>11/09/2013</a:t>
            </a:fld>
            <a:endParaRPr lang="id-ID"/>
          </a:p>
        </p:txBody>
      </p:sp>
      <p:sp>
        <p:nvSpPr>
          <p:cNvPr id="6" name="Footer Placeholder 5"/>
          <p:cNvSpPr>
            <a:spLocks noGrp="1"/>
          </p:cNvSpPr>
          <p:nvPr>
            <p:ph type="ftr" sz="quarter" idx="11"/>
          </p:nvPr>
        </p:nvSpPr>
        <p:spPr/>
        <p:txBody>
          <a:bodyPr/>
          <a:lstStyle>
            <a:lvl1pPr>
              <a:defRPr/>
            </a:lvl1pPr>
          </a:lstStyle>
          <a:p>
            <a:endParaRPr lang="id-ID"/>
          </a:p>
        </p:txBody>
      </p:sp>
      <p:sp>
        <p:nvSpPr>
          <p:cNvPr id="7" name="Slide Number Placeholder 6"/>
          <p:cNvSpPr>
            <a:spLocks noGrp="1"/>
          </p:cNvSpPr>
          <p:nvPr>
            <p:ph type="sldNum" sz="quarter" idx="12"/>
          </p:nvPr>
        </p:nvSpPr>
        <p:spPr/>
        <p:txBody>
          <a:bodyPr/>
          <a:lstStyle>
            <a:lvl1pPr>
              <a:defRPr/>
            </a:lvl1pPr>
          </a:lstStyle>
          <a:p>
            <a:fld id="{2D52BF5E-3B10-4932-BFDD-5A2C8CE0B937}" type="slidenum">
              <a:rPr lang="id-ID" smtClean="0"/>
              <a:t>‹#›</a:t>
            </a:fld>
            <a:endParaRPr lang="id-ID"/>
          </a:p>
        </p:txBody>
      </p:sp>
    </p:spTree>
    <p:extLst>
      <p:ext uri="{BB962C8B-B14F-4D97-AF65-F5344CB8AC3E}">
        <p14:creationId xmlns:p14="http://schemas.microsoft.com/office/powerpoint/2010/main" val="309595078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BEF79297-4CCE-4440-92F6-540A06128614}" type="datetimeFigureOut">
              <a:rPr lang="id-ID" smtClean="0"/>
              <a:t>11/09/2013</a:t>
            </a:fld>
            <a:endParaRPr lang="id-ID"/>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id-ID"/>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D52BF5E-3B10-4932-BFDD-5A2C8CE0B937}"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slow">
    <p:cover/>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7E60D24-FDD5-47AD-9CA0-20F642108DA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spd="slow">
    <p:cover/>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Small%20Talk%20Dialogue%201.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Small%20Talk%20Dialogue%201.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132856"/>
            <a:ext cx="7772400" cy="1470025"/>
          </a:xfrm>
        </p:spPr>
        <p:txBody>
          <a:bodyPr>
            <a:normAutofit fontScale="90000"/>
          </a:bodyPr>
          <a:lstStyle/>
          <a:p>
            <a:r>
              <a:rPr lang="en-US" b="1" dirty="0" smtClean="0"/>
              <a:t>Dialogues for Small Talk and Introductions</a:t>
            </a:r>
            <a:br>
              <a:rPr lang="en-US" b="1" dirty="0" smtClean="0"/>
            </a:b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3303747649"/>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7784" y="260648"/>
            <a:ext cx="6316662" cy="1143000"/>
          </a:xfrm>
        </p:spPr>
        <p:txBody>
          <a:bodyPr/>
          <a:lstStyle/>
          <a:p>
            <a:r>
              <a:rPr lang="id-ID" dirty="0" smtClean="0">
                <a:hlinkClick r:id="rId2" action="ppaction://hlinkfile"/>
              </a:rPr>
              <a:t>Small Talk</a:t>
            </a:r>
            <a:endParaRPr lang="id-ID" dirty="0"/>
          </a:p>
        </p:txBody>
      </p:sp>
      <p:sp>
        <p:nvSpPr>
          <p:cNvPr id="3" name="Content Placeholder 2"/>
          <p:cNvSpPr>
            <a:spLocks noGrp="1"/>
          </p:cNvSpPr>
          <p:nvPr>
            <p:ph idx="1"/>
          </p:nvPr>
        </p:nvSpPr>
        <p:spPr/>
        <p:txBody>
          <a:bodyPr>
            <a:normAutofit lnSpcReduction="10000"/>
          </a:bodyPr>
          <a:lstStyle/>
          <a:p>
            <a:r>
              <a:rPr lang="en-US" b="1" dirty="0" smtClean="0"/>
              <a:t>Situation:</a:t>
            </a:r>
            <a:r>
              <a:rPr lang="en-US" dirty="0" smtClean="0"/>
              <a:t> Two foreign students are sitting at a counter in a restaurant waiting to be served. The waiter is very busy with other customers. After a few minutes, one student turns to the other and speaks.</a:t>
            </a:r>
          </a:p>
          <a:p>
            <a:r>
              <a:rPr lang="en-US" b="1" dirty="0" smtClean="0"/>
              <a:t>Characters:</a:t>
            </a:r>
            <a:r>
              <a:rPr lang="en-US" dirty="0" smtClean="0"/>
              <a:t> Ali is an 18-year-old student from Saudi Arabia. He has come to the United States to study English for a year and then will return to his country. Maria is a 19-year-old student from Venezuela. She will study English for five months and then go to Columbia University in New York to study engineering.</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22861528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Dialogue Analysis</a:t>
            </a:r>
            <a:endParaRPr lang="id-ID" dirty="0"/>
          </a:p>
        </p:txBody>
      </p:sp>
      <p:sp>
        <p:nvSpPr>
          <p:cNvPr id="3" name="Content Placeholder 2"/>
          <p:cNvSpPr>
            <a:spLocks noGrp="1"/>
          </p:cNvSpPr>
          <p:nvPr>
            <p:ph idx="1"/>
          </p:nvPr>
        </p:nvSpPr>
        <p:spPr/>
        <p:txBody>
          <a:bodyPr>
            <a:normAutofit fontScale="85000" lnSpcReduction="20000"/>
          </a:bodyPr>
          <a:lstStyle/>
          <a:p>
            <a:r>
              <a:rPr lang="en-US" dirty="0" smtClean="0"/>
              <a:t>What led up to the opening of the conversation between Maria and Ali?</a:t>
            </a:r>
          </a:p>
          <a:p>
            <a:r>
              <a:rPr lang="en-US" dirty="0" smtClean="0"/>
              <a:t>Did Maria start the conversation by introducing herself?</a:t>
            </a:r>
          </a:p>
          <a:p>
            <a:r>
              <a:rPr lang="en-US" dirty="0" smtClean="0"/>
              <a:t>What did she say to start the conversation?</a:t>
            </a:r>
          </a:p>
          <a:p>
            <a:r>
              <a:rPr lang="en-US" dirty="0" smtClean="0"/>
              <a:t>How did Ali show he was interested in talking to Maria?</a:t>
            </a:r>
          </a:p>
          <a:p>
            <a:r>
              <a:rPr lang="en-US" dirty="0" smtClean="0"/>
              <a:t>What other things did they talk about before telling each other their names?</a:t>
            </a:r>
          </a:p>
          <a:p>
            <a:r>
              <a:rPr lang="en-US" dirty="0" smtClean="0"/>
              <a:t>What expressions did Ali use to casually introduce himself?</a:t>
            </a:r>
          </a:p>
          <a:p>
            <a:r>
              <a:rPr lang="en-US" dirty="0" smtClean="0"/>
              <a:t>Why didn't Ali ask Maria her age or telephone number?</a:t>
            </a:r>
          </a:p>
          <a:p>
            <a:r>
              <a:rPr lang="en-US" dirty="0" smtClean="0"/>
              <a:t>Would you start a conversation with someone in a student cafeteria? In what situations do you feel comfortable talking to strangers?</a:t>
            </a:r>
          </a:p>
          <a:p>
            <a:pPr marL="0" indent="0">
              <a:buNone/>
            </a:pPr>
            <a:endParaRPr lang="id-ID" dirty="0"/>
          </a:p>
        </p:txBody>
      </p:sp>
    </p:spTree>
    <p:extLst>
      <p:ext uri="{BB962C8B-B14F-4D97-AF65-F5344CB8AC3E}">
        <p14:creationId xmlns:p14="http://schemas.microsoft.com/office/powerpoint/2010/main" val="2297465118"/>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hlinkClick r:id="rId2" action="ppaction://hlinkfile"/>
              </a:rPr>
              <a:t>Part II:</a:t>
            </a:r>
            <a:r>
              <a:rPr lang="id-ID" i="1" dirty="0" smtClean="0">
                <a:hlinkClick r:id="rId2" action="ppaction://hlinkfile"/>
              </a:rPr>
              <a:t> Small Talk</a:t>
            </a:r>
            <a:endParaRPr lang="id-ID" dirty="0"/>
          </a:p>
        </p:txBody>
      </p:sp>
      <p:sp>
        <p:nvSpPr>
          <p:cNvPr id="3" name="Content Placeholder 2"/>
          <p:cNvSpPr>
            <a:spLocks noGrp="1"/>
          </p:cNvSpPr>
          <p:nvPr>
            <p:ph idx="1"/>
          </p:nvPr>
        </p:nvSpPr>
        <p:spPr/>
        <p:txBody>
          <a:bodyPr/>
          <a:lstStyle/>
          <a:p>
            <a:pPr marL="0" indent="0">
              <a:buNone/>
            </a:pPr>
            <a:r>
              <a:rPr lang="en-US" b="1" dirty="0"/>
              <a:t>Situation:</a:t>
            </a:r>
            <a:r>
              <a:rPr lang="en-US" dirty="0" smtClean="0"/>
              <a:t> Maria and Ali are eating their lunch when a friend of Maria's, Tom, comes up.</a:t>
            </a:r>
            <a:endParaRPr lang="id-ID" dirty="0"/>
          </a:p>
        </p:txBody>
      </p:sp>
    </p:spTree>
    <p:extLst>
      <p:ext uri="{BB962C8B-B14F-4D97-AF65-F5344CB8AC3E}">
        <p14:creationId xmlns:p14="http://schemas.microsoft.com/office/powerpoint/2010/main" val="3544955356"/>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Points to Remember</a:t>
            </a:r>
            <a:endParaRPr lang="id-ID" dirty="0"/>
          </a:p>
        </p:txBody>
      </p:sp>
      <p:sp>
        <p:nvSpPr>
          <p:cNvPr id="3" name="Content Placeholder 2"/>
          <p:cNvSpPr>
            <a:spLocks noGrp="1"/>
          </p:cNvSpPr>
          <p:nvPr>
            <p:ph idx="1"/>
          </p:nvPr>
        </p:nvSpPr>
        <p:spPr>
          <a:xfrm>
            <a:off x="457200" y="1412776"/>
            <a:ext cx="8229600" cy="4968552"/>
          </a:xfrm>
        </p:spPr>
        <p:txBody>
          <a:bodyPr>
            <a:normAutofit fontScale="85000" lnSpcReduction="20000"/>
          </a:bodyPr>
          <a:lstStyle/>
          <a:p>
            <a:r>
              <a:rPr lang="en-US" dirty="0" smtClean="0"/>
              <a:t>When you first meet most American's, it's impolite to talk about certain things such as salary, age, sex, and religion.</a:t>
            </a:r>
          </a:p>
          <a:p>
            <a:r>
              <a:rPr lang="en-US" dirty="0" smtClean="0"/>
              <a:t>Introduce yourself casually in informal situations. As the conversation develops, a simple introduction , such as "By the way, my name is..." is generally considered sufficient.</a:t>
            </a:r>
            <a:endParaRPr lang="id-ID" dirty="0" smtClean="0"/>
          </a:p>
          <a:p>
            <a:endParaRPr lang="en-US" dirty="0" smtClean="0"/>
          </a:p>
          <a:p>
            <a:r>
              <a:rPr lang="en-US" dirty="0" smtClean="0"/>
              <a:t>If a friend comes along and stops to talk, informally introduce him or her to the person you are talking to. It is helpful to provide some information about each of them so that each will </a:t>
            </a:r>
            <a:r>
              <a:rPr lang="id-ID" dirty="0" smtClean="0"/>
              <a:t>:</a:t>
            </a:r>
          </a:p>
          <a:p>
            <a:pPr marL="0" indent="0">
              <a:buNone/>
            </a:pPr>
            <a:r>
              <a:rPr lang="id-ID" dirty="0" smtClean="0"/>
              <a:t>	(</a:t>
            </a:r>
            <a:r>
              <a:rPr lang="en-US" dirty="0" smtClean="0"/>
              <a:t>1) know what your relationship is to the other person (friend, </a:t>
            </a:r>
            <a:r>
              <a:rPr lang="id-ID" dirty="0" smtClean="0"/>
              <a:t>	</a:t>
            </a:r>
            <a:r>
              <a:rPr lang="en-US" dirty="0" smtClean="0"/>
              <a:t>neighbor, wife, brother, teacher) and </a:t>
            </a:r>
            <a:endParaRPr lang="id-ID" dirty="0" smtClean="0"/>
          </a:p>
          <a:p>
            <a:pPr marL="0" indent="0">
              <a:buNone/>
            </a:pPr>
            <a:r>
              <a:rPr lang="id-ID" dirty="0" smtClean="0"/>
              <a:t>	(</a:t>
            </a:r>
            <a:r>
              <a:rPr lang="en-US" dirty="0" smtClean="0"/>
              <a:t>2) have some information </a:t>
            </a:r>
            <a:r>
              <a:rPr lang="id-ID" dirty="0"/>
              <a:t> </a:t>
            </a:r>
            <a:r>
              <a:rPr lang="en-US" dirty="0" smtClean="0"/>
              <a:t>with which to begin a conversation.</a:t>
            </a:r>
            <a:endParaRPr lang="id-ID" dirty="0" smtClean="0"/>
          </a:p>
          <a:p>
            <a:pPr marL="0" indent="0">
              <a:buNone/>
            </a:pPr>
            <a:endParaRPr lang="en-US" dirty="0" smtClean="0"/>
          </a:p>
          <a:p>
            <a:r>
              <a:rPr lang="en-US" dirty="0" smtClean="0"/>
              <a:t>When we are introduced to someone informally, we usually respond with "Nice to meet you" or "Hi, how are you?" "How do you do?" is used in more formal situations and the response to this expression is generally "How do you do?"</a:t>
            </a:r>
          </a:p>
          <a:p>
            <a:pPr marL="0" indent="0">
              <a:buNone/>
            </a:pPr>
            <a:endParaRPr lang="id-ID" dirty="0"/>
          </a:p>
        </p:txBody>
      </p:sp>
    </p:spTree>
    <p:extLst>
      <p:ext uri="{BB962C8B-B14F-4D97-AF65-F5344CB8AC3E}">
        <p14:creationId xmlns:p14="http://schemas.microsoft.com/office/powerpoint/2010/main" val="2224631551"/>
      </p:ext>
    </p:extLst>
  </p:cSld>
  <p:clrMapOvr>
    <a:masterClrMapping/>
  </p:clrMapOvr>
  <p:transition spd="slow">
    <p:cove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873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ind_1873_slide</Template>
  <TotalTime>21</TotalTime>
  <Words>337</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ind_1873_slide</vt:lpstr>
      <vt:lpstr>1_Default Design</vt:lpstr>
      <vt:lpstr>Dialogues for Small Talk and Introductions </vt:lpstr>
      <vt:lpstr>Small Talk</vt:lpstr>
      <vt:lpstr>Dialogue Analysis</vt:lpstr>
      <vt:lpstr>Part II: Small Talk</vt:lpstr>
      <vt:lpstr>Points to Remember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Dialogues for Small Talk and Introductions</dc:title>
  <dc:creator>User</dc:creator>
  <cp:lastModifiedBy>User</cp:lastModifiedBy>
  <cp:revision>3</cp:revision>
  <dcterms:created xsi:type="dcterms:W3CDTF">2013-09-11T06:48:00Z</dcterms:created>
  <dcterms:modified xsi:type="dcterms:W3CDTF">2013-09-11T07:09:23Z</dcterms:modified>
</cp:coreProperties>
</file>